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876" r:id="rId3"/>
    <p:sldId id="256" r:id="rId4"/>
    <p:sldId id="885" r:id="rId5"/>
    <p:sldId id="887" r:id="rId6"/>
    <p:sldId id="886" r:id="rId7"/>
    <p:sldId id="888" r:id="rId8"/>
    <p:sldId id="889" r:id="rId9"/>
    <p:sldId id="890" r:id="rId10"/>
    <p:sldId id="87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8A58E-B4A9-3CAF-8238-A18A6C432165}" name="Ester Sztein" initials="ES" userId="6b6dbb1092835e4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94709" autoAdjust="0"/>
  </p:normalViewPr>
  <p:slideViewPr>
    <p:cSldViewPr snapToGrid="0">
      <p:cViewPr varScale="1">
        <p:scale>
          <a:sx n="102" d="100"/>
          <a:sy n="102" d="100"/>
        </p:scale>
        <p:origin x="10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E4726-4400-4A8F-A228-A82F8962D2B4}" type="datetimeFigureOut">
              <a:rPr lang="en-US" smtClean="0"/>
              <a:t>7/12/23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DAB88-1E9A-4E55-9001-9BC0FBB8E499}" type="slidenum">
              <a:rPr lang="en-US" smtClean="0"/>
              <a:t>‹#›</a:t>
            </a:fld>
            <a:endParaRPr lang="en-US" dirty="0"/>
          </a:p>
        </p:txBody>
      </p:sp>
    </p:spTree>
    <p:extLst>
      <p:ext uri="{BB962C8B-B14F-4D97-AF65-F5344CB8AC3E}">
        <p14:creationId xmlns:p14="http://schemas.microsoft.com/office/powerpoint/2010/main" val="136925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D359D-CB5C-ED4C-AA88-868D7B635448}" type="slidenum">
              <a:rPr lang="fr-FR" smtClean="0"/>
              <a:pPr/>
              <a:t>3</a:t>
            </a:fld>
            <a:endParaRPr lang="fr-FR"/>
          </a:p>
        </p:txBody>
      </p:sp>
    </p:spTree>
    <p:extLst>
      <p:ext uri="{BB962C8B-B14F-4D97-AF65-F5344CB8AC3E}">
        <p14:creationId xmlns:p14="http://schemas.microsoft.com/office/powerpoint/2010/main" val="335362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A11DF6-3094-405A-85B7-B498B167EDC1}"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F0E5-37EE-4C4A-8A50-430B4A8EB60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14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11DF6-3094-405A-85B7-B498B167EDC1}"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F0E5-37EE-4C4A-8A50-430B4A8EB60D}" type="slidenum">
              <a:rPr lang="en-US" smtClean="0"/>
              <a:t>‹#›</a:t>
            </a:fld>
            <a:endParaRPr lang="en-US" dirty="0"/>
          </a:p>
        </p:txBody>
      </p:sp>
    </p:spTree>
    <p:extLst>
      <p:ext uri="{BB962C8B-B14F-4D97-AF65-F5344CB8AC3E}">
        <p14:creationId xmlns:p14="http://schemas.microsoft.com/office/powerpoint/2010/main" val="13187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11DF6-3094-405A-85B7-B498B167EDC1}"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F0E5-37EE-4C4A-8A50-430B4A8EB60D}" type="slidenum">
              <a:rPr lang="en-US" smtClean="0"/>
              <a:t>‹#›</a:t>
            </a:fld>
            <a:endParaRPr lang="en-US" dirty="0"/>
          </a:p>
        </p:txBody>
      </p:sp>
    </p:spTree>
    <p:extLst>
      <p:ext uri="{BB962C8B-B14F-4D97-AF65-F5344CB8AC3E}">
        <p14:creationId xmlns:p14="http://schemas.microsoft.com/office/powerpoint/2010/main" val="45357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70EA-518D-DF68-52B1-04A66494E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590833-A1AD-2AD3-983D-A4371EA50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78849B-A453-7770-0476-841B82CBF848}"/>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5" name="Footer Placeholder 4">
            <a:extLst>
              <a:ext uri="{FF2B5EF4-FFF2-40B4-BE49-F238E27FC236}">
                <a16:creationId xmlns:a16="http://schemas.microsoft.com/office/drawing/2014/main" id="{BFF25086-CECA-07C1-C1D7-C002075DB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607D9-812F-4685-4319-E19AE9CB6B87}"/>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5097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8BE8-FA37-9D05-D0EC-0A5C8079A8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55C76-E9E6-8A78-E440-E7682D5839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6DB22-08C0-D6CA-F873-74A1C5080001}"/>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5" name="Footer Placeholder 4">
            <a:extLst>
              <a:ext uri="{FF2B5EF4-FFF2-40B4-BE49-F238E27FC236}">
                <a16:creationId xmlns:a16="http://schemas.microsoft.com/office/drawing/2014/main" id="{53F28581-938C-E5A9-5527-A846409F0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36E46-03FC-4D67-3492-235D63AD20C3}"/>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320543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4435-763B-027C-3F79-DC6EC556A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610A15-2DF8-481F-60EB-C291E6F6A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568F5E-0BD4-6467-D015-3E8D236A88A4}"/>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5" name="Footer Placeholder 4">
            <a:extLst>
              <a:ext uri="{FF2B5EF4-FFF2-40B4-BE49-F238E27FC236}">
                <a16:creationId xmlns:a16="http://schemas.microsoft.com/office/drawing/2014/main" id="{1264EB91-A1A0-C4B7-11C8-6CF48B2A2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2BE3F-C171-F37D-0CFE-525CE6693DF2}"/>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3487303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8D7D-4492-44D5-C2DD-7A797D1B0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215CF-CE27-6BDE-ECBF-15EE12A49F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5C1F4E-2BA2-38FE-49B9-AEBD3D0D0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658681-DA4A-F4BC-4AAD-B9691C4C558E}"/>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6" name="Footer Placeholder 5">
            <a:extLst>
              <a:ext uri="{FF2B5EF4-FFF2-40B4-BE49-F238E27FC236}">
                <a16:creationId xmlns:a16="http://schemas.microsoft.com/office/drawing/2014/main" id="{B5891636-D071-9274-6B32-191DF3430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7C530-913E-1413-5FA0-043008C8E689}"/>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206293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B5AE-3203-3624-45CD-CA36C685ED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413A4A-BAA5-D082-7FE9-6D1C6353E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F58FFE-EFBD-7844-6B2D-4F717B4F4E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3A597-4E3C-1067-81BB-35364426EE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0D978-C053-716E-88CF-CC0B2A8F55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EF1EF7-CAE9-56DA-33AA-AB8E632BF3C7}"/>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8" name="Footer Placeholder 7">
            <a:extLst>
              <a:ext uri="{FF2B5EF4-FFF2-40B4-BE49-F238E27FC236}">
                <a16:creationId xmlns:a16="http://schemas.microsoft.com/office/drawing/2014/main" id="{5BB05A1A-0F33-5C3A-9B6B-0FE5093EA3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F9BB66-901C-E313-3E09-BB03CA6435B6}"/>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176299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CFB8-1A05-E256-1EDA-A3EB34A910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150F97-4DB9-2F29-15F8-349CE0806182}"/>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4" name="Footer Placeholder 3">
            <a:extLst>
              <a:ext uri="{FF2B5EF4-FFF2-40B4-BE49-F238E27FC236}">
                <a16:creationId xmlns:a16="http://schemas.microsoft.com/office/drawing/2014/main" id="{A33509DC-E0C8-E4FF-34B0-1C1895046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62FC8E-6EA4-808A-7159-E3EBA26496E9}"/>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2054131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07EB3-6B5C-1ECB-9700-12CBCB21D0D1}"/>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3" name="Footer Placeholder 2">
            <a:extLst>
              <a:ext uri="{FF2B5EF4-FFF2-40B4-BE49-F238E27FC236}">
                <a16:creationId xmlns:a16="http://schemas.microsoft.com/office/drawing/2014/main" id="{C60A84F2-253E-5C86-90C0-3186269940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00B337-CE78-60DC-2EEA-08F1AF85BC9D}"/>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215609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633A-4A71-FC28-DD30-87E833C36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2C957C-2A47-978C-5AD2-84538AFB7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FA588-E9EB-065F-24A3-2C19FAF0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FD862-4E46-B454-17A6-ADCA06829D2E}"/>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6" name="Footer Placeholder 5">
            <a:extLst>
              <a:ext uri="{FF2B5EF4-FFF2-40B4-BE49-F238E27FC236}">
                <a16:creationId xmlns:a16="http://schemas.microsoft.com/office/drawing/2014/main" id="{1FDA6DF2-6B2B-F6E5-6726-E432AD16C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9C4E6-10E4-5246-D6C9-3B6ACC4F67C0}"/>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5619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A11DF6-3094-405A-85B7-B498B167EDC1}"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F0E5-37EE-4C4A-8A50-430B4A8EB60D}" type="slidenum">
              <a:rPr lang="en-US" smtClean="0"/>
              <a:t>‹#›</a:t>
            </a:fld>
            <a:endParaRPr lang="en-US" dirty="0"/>
          </a:p>
        </p:txBody>
      </p:sp>
      <p:pic>
        <p:nvPicPr>
          <p:cNvPr id="7" name="Picture 6">
            <a:extLst>
              <a:ext uri="{FF2B5EF4-FFF2-40B4-BE49-F238E27FC236}">
                <a16:creationId xmlns:a16="http://schemas.microsoft.com/office/drawing/2014/main" id="{1EAEAF11-40D1-D78D-376F-2EE711F79A9A}"/>
              </a:ext>
            </a:extLst>
          </p:cNvPr>
          <p:cNvPicPr>
            <a:picLocks noChangeAspect="1"/>
          </p:cNvPicPr>
          <p:nvPr userDrawn="1"/>
        </p:nvPicPr>
        <p:blipFill>
          <a:blip r:embed="rId2"/>
          <a:stretch>
            <a:fillRect/>
          </a:stretch>
        </p:blipFill>
        <p:spPr>
          <a:xfrm>
            <a:off x="9764485" y="343650"/>
            <a:ext cx="2000795" cy="645256"/>
          </a:xfrm>
          <a:prstGeom prst="rect">
            <a:avLst/>
          </a:prstGeom>
        </p:spPr>
      </p:pic>
    </p:spTree>
    <p:extLst>
      <p:ext uri="{BB962C8B-B14F-4D97-AF65-F5344CB8AC3E}">
        <p14:creationId xmlns:p14="http://schemas.microsoft.com/office/powerpoint/2010/main" val="2091855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CB71-78D1-7E6A-B4FD-C58C6FDA7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A59D2-741E-B3B2-5D3C-0A958470F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0E1318-83A0-8047-CECE-8D5E2DDB6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ECFAB-5734-4A68-9A98-341F9B67297E}"/>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6" name="Footer Placeholder 5">
            <a:extLst>
              <a:ext uri="{FF2B5EF4-FFF2-40B4-BE49-F238E27FC236}">
                <a16:creationId xmlns:a16="http://schemas.microsoft.com/office/drawing/2014/main" id="{03DF78F6-CE7B-83C2-21A9-3D7AD58F5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21CD6-3A73-5A28-5E79-57DDDDC3D2A8}"/>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9286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3F53-3D84-CE80-3EF6-B78495637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CA6D7D-6DB6-D8A9-7D83-044528958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685C9-14BA-C2E4-17FA-53077D098E52}"/>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5" name="Footer Placeholder 4">
            <a:extLst>
              <a:ext uri="{FF2B5EF4-FFF2-40B4-BE49-F238E27FC236}">
                <a16:creationId xmlns:a16="http://schemas.microsoft.com/office/drawing/2014/main" id="{94D302F1-1C60-6BD0-C998-0DC6AA0E2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8314B-FC4A-95BA-AABD-D4C3D7429D29}"/>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190187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0BF51-C49C-6F67-25DB-3B7CD2B06E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11F6D3-D3A2-16F2-B70A-76FD36237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4EADB-0911-F5EA-F094-F16AB4C43C6A}"/>
              </a:ext>
            </a:extLst>
          </p:cNvPr>
          <p:cNvSpPr>
            <a:spLocks noGrp="1"/>
          </p:cNvSpPr>
          <p:nvPr>
            <p:ph type="dt" sz="half" idx="10"/>
          </p:nvPr>
        </p:nvSpPr>
        <p:spPr/>
        <p:txBody>
          <a:bodyPr/>
          <a:lstStyle/>
          <a:p>
            <a:fld id="{9573A8A6-8319-4828-956B-7768C2B16BA9}" type="datetimeFigureOut">
              <a:rPr lang="en-US" smtClean="0"/>
              <a:t>7/12/23</a:t>
            </a:fld>
            <a:endParaRPr lang="en-US"/>
          </a:p>
        </p:txBody>
      </p:sp>
      <p:sp>
        <p:nvSpPr>
          <p:cNvPr id="5" name="Footer Placeholder 4">
            <a:extLst>
              <a:ext uri="{FF2B5EF4-FFF2-40B4-BE49-F238E27FC236}">
                <a16:creationId xmlns:a16="http://schemas.microsoft.com/office/drawing/2014/main" id="{994FFEDD-9AE4-84F3-9F01-18571C0A2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2BCD2-3FBC-EC04-35C0-886134A863C7}"/>
              </a:ext>
            </a:extLst>
          </p:cNvPr>
          <p:cNvSpPr>
            <a:spLocks noGrp="1"/>
          </p:cNvSpPr>
          <p:nvPr>
            <p:ph type="sldNum" sz="quarter" idx="12"/>
          </p:nvPr>
        </p:nvSpPr>
        <p:spPr/>
        <p:txBody>
          <a:bodyPr/>
          <a:lstStyle/>
          <a:p>
            <a:fld id="{C6BAA515-E524-4EE1-8FAF-0AC6CA5DFCDA}" type="slidenum">
              <a:rPr lang="en-US" smtClean="0"/>
              <a:t>‹#›</a:t>
            </a:fld>
            <a:endParaRPr lang="en-US"/>
          </a:p>
        </p:txBody>
      </p:sp>
    </p:spTree>
    <p:extLst>
      <p:ext uri="{BB962C8B-B14F-4D97-AF65-F5344CB8AC3E}">
        <p14:creationId xmlns:p14="http://schemas.microsoft.com/office/powerpoint/2010/main" val="344052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11DF6-3094-405A-85B7-B498B167EDC1}"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F0E5-37EE-4C4A-8A50-430B4A8EB60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0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11DF6-3094-405A-85B7-B498B167EDC1}" type="datetimeFigureOut">
              <a:rPr lang="en-US" smtClean="0"/>
              <a:t>7/12/23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F0E5-37EE-4C4A-8A50-430B4A8EB60D}" type="slidenum">
              <a:rPr lang="en-US" smtClean="0"/>
              <a:t>‹#›</a:t>
            </a:fld>
            <a:endParaRPr lang="en-US" dirty="0"/>
          </a:p>
        </p:txBody>
      </p:sp>
    </p:spTree>
    <p:extLst>
      <p:ext uri="{BB962C8B-B14F-4D97-AF65-F5344CB8AC3E}">
        <p14:creationId xmlns:p14="http://schemas.microsoft.com/office/powerpoint/2010/main" val="397124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A11DF6-3094-405A-85B7-B498B167EDC1}" type="datetimeFigureOut">
              <a:rPr lang="en-US" smtClean="0"/>
              <a:t>7/12/23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F5F0E5-37EE-4C4A-8A50-430B4A8EB60D}" type="slidenum">
              <a:rPr lang="en-US" smtClean="0"/>
              <a:t>‹#›</a:t>
            </a:fld>
            <a:endParaRPr lang="en-US" dirty="0"/>
          </a:p>
        </p:txBody>
      </p:sp>
    </p:spTree>
    <p:extLst>
      <p:ext uri="{BB962C8B-B14F-4D97-AF65-F5344CB8AC3E}">
        <p14:creationId xmlns:p14="http://schemas.microsoft.com/office/powerpoint/2010/main" val="117211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A11DF6-3094-405A-85B7-B498B167EDC1}" type="datetimeFigureOut">
              <a:rPr lang="en-US" smtClean="0"/>
              <a:t>7/12/23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F5F0E5-37EE-4C4A-8A50-430B4A8EB60D}" type="slidenum">
              <a:rPr lang="en-US" smtClean="0"/>
              <a:t>‹#›</a:t>
            </a:fld>
            <a:endParaRPr lang="en-US" dirty="0"/>
          </a:p>
        </p:txBody>
      </p:sp>
    </p:spTree>
    <p:extLst>
      <p:ext uri="{BB962C8B-B14F-4D97-AF65-F5344CB8AC3E}">
        <p14:creationId xmlns:p14="http://schemas.microsoft.com/office/powerpoint/2010/main" val="343862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A11DF6-3094-405A-85B7-B498B167EDC1}" type="datetimeFigureOut">
              <a:rPr lang="en-US" smtClean="0"/>
              <a:t>7/12/23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CF5F0E5-37EE-4C4A-8A50-430B4A8EB60D}" type="slidenum">
              <a:rPr lang="en-US" smtClean="0"/>
              <a:t>‹#›</a:t>
            </a:fld>
            <a:endParaRPr lang="en-US" dirty="0"/>
          </a:p>
        </p:txBody>
      </p:sp>
    </p:spTree>
    <p:extLst>
      <p:ext uri="{BB962C8B-B14F-4D97-AF65-F5344CB8AC3E}">
        <p14:creationId xmlns:p14="http://schemas.microsoft.com/office/powerpoint/2010/main" val="425142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A11DF6-3094-405A-85B7-B498B167EDC1}" type="datetimeFigureOut">
              <a:rPr lang="en-US" smtClean="0"/>
              <a:t>7/12/23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F5F0E5-37EE-4C4A-8A50-430B4A8EB60D}" type="slidenum">
              <a:rPr lang="en-US" smtClean="0"/>
              <a:t>‹#›</a:t>
            </a:fld>
            <a:endParaRPr lang="en-US" dirty="0"/>
          </a:p>
        </p:txBody>
      </p:sp>
    </p:spTree>
    <p:extLst>
      <p:ext uri="{BB962C8B-B14F-4D97-AF65-F5344CB8AC3E}">
        <p14:creationId xmlns:p14="http://schemas.microsoft.com/office/powerpoint/2010/main" val="171069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11DF6-3094-405A-85B7-B498B167EDC1}" type="datetimeFigureOut">
              <a:rPr lang="en-US" smtClean="0"/>
              <a:t>7/12/23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F0E5-37EE-4C4A-8A50-430B4A8EB60D}" type="slidenum">
              <a:rPr lang="en-US" smtClean="0"/>
              <a:t>‹#›</a:t>
            </a:fld>
            <a:endParaRPr lang="en-US" dirty="0"/>
          </a:p>
        </p:txBody>
      </p:sp>
    </p:spTree>
    <p:extLst>
      <p:ext uri="{BB962C8B-B14F-4D97-AF65-F5344CB8AC3E}">
        <p14:creationId xmlns:p14="http://schemas.microsoft.com/office/powerpoint/2010/main" val="21967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A11DF6-3094-405A-85B7-B498B167EDC1}" type="datetimeFigureOut">
              <a:rPr lang="en-US" smtClean="0"/>
              <a:t>7/12/23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CF5F0E5-37EE-4C4A-8A50-430B4A8EB60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319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5D539-FCD3-7C59-BC90-A397414F3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4090AA-E93D-7121-192D-101752DE8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88E65-22D8-E5B2-E16E-FE52252C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3A8A6-8319-4828-956B-7768C2B16BA9}" type="datetimeFigureOut">
              <a:rPr lang="en-US" smtClean="0"/>
              <a:t>7/12/23</a:t>
            </a:fld>
            <a:endParaRPr lang="en-US"/>
          </a:p>
        </p:txBody>
      </p:sp>
      <p:sp>
        <p:nvSpPr>
          <p:cNvPr id="5" name="Footer Placeholder 4">
            <a:extLst>
              <a:ext uri="{FF2B5EF4-FFF2-40B4-BE49-F238E27FC236}">
                <a16:creationId xmlns:a16="http://schemas.microsoft.com/office/drawing/2014/main" id="{EF2733F2-F1C8-125E-F1AD-EFB34CDF0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227BC-72E2-15CC-9374-7D51EBAA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AA515-E524-4EE1-8FAF-0AC6CA5DFCDA}" type="slidenum">
              <a:rPr lang="en-US" smtClean="0"/>
              <a:t>‹#›</a:t>
            </a:fld>
            <a:endParaRPr lang="en-US"/>
          </a:p>
        </p:txBody>
      </p:sp>
    </p:spTree>
    <p:extLst>
      <p:ext uri="{BB962C8B-B14F-4D97-AF65-F5344CB8AC3E}">
        <p14:creationId xmlns:p14="http://schemas.microsoft.com/office/powerpoint/2010/main" val="663839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data.org/"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dat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odata.org/"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codata.org/"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s://www.science.org/doi/10.1126/science.abo5947#con7" TargetMode="External"/><Relationship Id="rId3" Type="http://schemas.openxmlformats.org/officeDocument/2006/relationships/hyperlink" Target="https://www.science.org/doi/10.1126/science.abo5947#con2" TargetMode="External"/><Relationship Id="rId7" Type="http://schemas.openxmlformats.org/officeDocument/2006/relationships/hyperlink" Target="https://www.science.org/doi/10.1126/science.abo5947#con6" TargetMode="External"/><Relationship Id="rId12" Type="http://schemas.openxmlformats.org/officeDocument/2006/relationships/image" Target="../media/image4.png"/><Relationship Id="rId2" Type="http://schemas.openxmlformats.org/officeDocument/2006/relationships/hyperlink" Target="https://www.science.org/doi/10.1126/science.abo5947#con1" TargetMode="External"/><Relationship Id="rId1" Type="http://schemas.openxmlformats.org/officeDocument/2006/relationships/slideLayout" Target="../slideLayouts/slideLayout2.xml"/><Relationship Id="rId6" Type="http://schemas.openxmlformats.org/officeDocument/2006/relationships/hyperlink" Target="https://www.science.org/doi/10.1126/science.abo5947#con5" TargetMode="External"/><Relationship Id="rId11" Type="http://schemas.openxmlformats.org/officeDocument/2006/relationships/hyperlink" Target="https://codata.org/" TargetMode="External"/><Relationship Id="rId5" Type="http://schemas.openxmlformats.org/officeDocument/2006/relationships/hyperlink" Target="https://www.science.org/doi/10.1126/science.abo5947#con4" TargetMode="External"/><Relationship Id="rId10" Type="http://schemas.openxmlformats.org/officeDocument/2006/relationships/hyperlink" Target="https://www.science.org/doi/10.1126/science.abo5947#con9" TargetMode="External"/><Relationship Id="rId4" Type="http://schemas.openxmlformats.org/officeDocument/2006/relationships/hyperlink" Target="https://www.science.org/doi/10.1126/science.abo5947#con3" TargetMode="External"/><Relationship Id="rId9" Type="http://schemas.openxmlformats.org/officeDocument/2006/relationships/hyperlink" Target="https://www.science.org/doi/10.1126/science.abo5947#con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dat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dat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data.org/"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codata.or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5C69D-F463-4788-946F-CCFE4B8266D0}"/>
              </a:ext>
            </a:extLst>
          </p:cNvPr>
          <p:cNvSpPr>
            <a:spLocks noGrp="1"/>
          </p:cNvSpPr>
          <p:nvPr>
            <p:ph type="ctrTitle"/>
          </p:nvPr>
        </p:nvSpPr>
        <p:spPr>
          <a:xfrm>
            <a:off x="3482552" y="2757850"/>
            <a:ext cx="4770978" cy="1312814"/>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br>
              <a:rPr lang="en-US" dirty="0"/>
            </a:br>
            <a:br>
              <a:rPr lang="en-US" dirty="0"/>
            </a:br>
            <a:r>
              <a:rPr lang="en-US" sz="4000" b="1" dirty="0">
                <a:latin typeface="Aharoni" panose="02010803020104030203" pitchFamily="2" charset="-79"/>
                <a:cs typeface="Aharoni" panose="02010803020104030203" pitchFamily="2" charset="-79"/>
              </a:rPr>
              <a:t>Update for National Committees Forum</a:t>
            </a:r>
            <a:br>
              <a:rPr lang="en-US" sz="4000" b="1" dirty="0">
                <a:latin typeface="Aharoni" panose="02010803020104030203" pitchFamily="2" charset="-79"/>
                <a:cs typeface="Aharoni" panose="02010803020104030203" pitchFamily="2" charset="-79"/>
              </a:rPr>
            </a:br>
            <a:r>
              <a:rPr lang="en-US" sz="4000" b="1" dirty="0">
                <a:latin typeface="Aharoni" panose="02010803020104030203" pitchFamily="2" charset="-79"/>
                <a:cs typeface="Aharoni" panose="02010803020104030203" pitchFamily="2" charset="-79"/>
              </a:rPr>
              <a:t>June 20, 2023</a:t>
            </a:r>
            <a:endParaRPr lang="en-US" b="1" dirty="0">
              <a:latin typeface="Aharoni" panose="02010803020104030203" pitchFamily="2" charset="-79"/>
              <a:cs typeface="Aharoni" panose="02010803020104030203" pitchFamily="2" charset="-79"/>
            </a:endParaRPr>
          </a:p>
        </p:txBody>
      </p:sp>
      <p:sp>
        <p:nvSpPr>
          <p:cNvPr id="5" name="Subtitle 4">
            <a:extLst>
              <a:ext uri="{FF2B5EF4-FFF2-40B4-BE49-F238E27FC236}">
                <a16:creationId xmlns:a16="http://schemas.microsoft.com/office/drawing/2014/main" id="{4DEAAFF3-C8A9-48B2-8F94-FD202BE63185}"/>
              </a:ext>
            </a:extLst>
          </p:cNvPr>
          <p:cNvSpPr>
            <a:spLocks noGrp="1"/>
          </p:cNvSpPr>
          <p:nvPr>
            <p:ph type="subTitle" idx="1"/>
          </p:nvPr>
        </p:nvSpPr>
        <p:spPr>
          <a:xfrm>
            <a:off x="1519233" y="4673119"/>
            <a:ext cx="9111661" cy="1312813"/>
          </a:xfrm>
        </p:spPr>
        <p:txBody>
          <a:bodyPr>
            <a:normAutofit/>
          </a:bodyPr>
          <a:lstStyle/>
          <a:p>
            <a:pPr algn="ctr">
              <a:lnSpc>
                <a:spcPct val="100000"/>
              </a:lnSpc>
            </a:pPr>
            <a:r>
              <a:rPr lang="en-US" sz="2000" b="1" dirty="0">
                <a:latin typeface="Arial Rounded MT Bold" panose="020F0704030504030204" pitchFamily="34" charset="0"/>
              </a:rPr>
              <a:t>Bonnie C. Carroll, Chair</a:t>
            </a:r>
          </a:p>
          <a:p>
            <a:pPr algn="ctr">
              <a:lnSpc>
                <a:spcPct val="100000"/>
              </a:lnSpc>
            </a:pPr>
            <a:r>
              <a:rPr lang="en-US" sz="2000" b="1" dirty="0">
                <a:latin typeface="Arial Rounded MT Bold" panose="020F0704030504030204" pitchFamily="34" charset="0"/>
              </a:rPr>
              <a:t>USNC/CODATA</a:t>
            </a:r>
          </a:p>
        </p:txBody>
      </p:sp>
      <p:pic>
        <p:nvPicPr>
          <p:cNvPr id="1028" name="Picture 4" descr="Free Download USA Flag Flying [8x8] For Your Desktop, Mobile - American  Flag Flying Wallpaper | Neat">
            <a:extLst>
              <a:ext uri="{FF2B5EF4-FFF2-40B4-BE49-F238E27FC236}">
                <a16:creationId xmlns:a16="http://schemas.microsoft.com/office/drawing/2014/main" id="{F2C8AF72-802D-4EF8-ACF7-47FD0B89F2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814" y="4648001"/>
            <a:ext cx="1467433" cy="1099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DATA, The Committee on Data for Science and Technology">
            <a:hlinkClick r:id="rId3"/>
            <a:extLst>
              <a:ext uri="{FF2B5EF4-FFF2-40B4-BE49-F238E27FC236}">
                <a16:creationId xmlns:a16="http://schemas.microsoft.com/office/drawing/2014/main" id="{79B8396F-E27F-46DA-964B-48B431072EF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112" y="309345"/>
            <a:ext cx="1467433" cy="646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D1465A-E321-45C7-A3DB-89A9932127AB}"/>
              </a:ext>
            </a:extLst>
          </p:cNvPr>
          <p:cNvSpPr txBox="1"/>
          <p:nvPr/>
        </p:nvSpPr>
        <p:spPr>
          <a:xfrm>
            <a:off x="2307771" y="1660420"/>
            <a:ext cx="7750629" cy="707886"/>
          </a:xfrm>
          <a:prstGeom prst="rect">
            <a:avLst/>
          </a:prstGeom>
          <a:noFill/>
        </p:spPr>
        <p:txBody>
          <a:bodyPr wrap="square" rtlCol="0">
            <a:spAutoFit/>
          </a:bodyPr>
          <a:lstStyle/>
          <a:p>
            <a:pPr algn="ctr"/>
            <a:r>
              <a:rPr lang="en-US" sz="4000" b="1" dirty="0"/>
              <a:t>US National Committee for CODATA</a:t>
            </a:r>
          </a:p>
        </p:txBody>
      </p:sp>
      <p:pic>
        <p:nvPicPr>
          <p:cNvPr id="2" name="Picture 1">
            <a:extLst>
              <a:ext uri="{FF2B5EF4-FFF2-40B4-BE49-F238E27FC236}">
                <a16:creationId xmlns:a16="http://schemas.microsoft.com/office/drawing/2014/main" id="{7553FFFB-0AEE-3C49-BD23-F7D2212E0671}"/>
              </a:ext>
            </a:extLst>
          </p:cNvPr>
          <p:cNvPicPr>
            <a:picLocks noChangeAspect="1"/>
          </p:cNvPicPr>
          <p:nvPr/>
        </p:nvPicPr>
        <p:blipFill>
          <a:blip r:embed="rId5"/>
          <a:stretch>
            <a:fillRect/>
          </a:stretch>
        </p:blipFill>
        <p:spPr>
          <a:xfrm>
            <a:off x="8830490" y="257705"/>
            <a:ext cx="3141617" cy="1013171"/>
          </a:xfrm>
          <a:prstGeom prst="rect">
            <a:avLst/>
          </a:prstGeom>
        </p:spPr>
      </p:pic>
    </p:spTree>
    <p:extLst>
      <p:ext uri="{BB962C8B-B14F-4D97-AF65-F5344CB8AC3E}">
        <p14:creationId xmlns:p14="http://schemas.microsoft.com/office/powerpoint/2010/main" val="332953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27292-EDCB-4511-80CC-C98B16E98532}"/>
              </a:ext>
            </a:extLst>
          </p:cNvPr>
          <p:cNvSpPr>
            <a:spLocks noGrp="1"/>
          </p:cNvSpPr>
          <p:nvPr>
            <p:ph type="title"/>
          </p:nvPr>
        </p:nvSpPr>
        <p:spPr>
          <a:xfrm>
            <a:off x="1254935" y="199058"/>
            <a:ext cx="10515600" cy="1325563"/>
          </a:xfrm>
        </p:spPr>
        <p:txBody>
          <a:bodyPr/>
          <a:lstStyle/>
          <a:p>
            <a:r>
              <a:rPr lang="en-US" b="1" dirty="0"/>
              <a:t>USNC in Context</a:t>
            </a:r>
          </a:p>
        </p:txBody>
      </p:sp>
      <p:sp>
        <p:nvSpPr>
          <p:cNvPr id="5" name="Content Placeholder 4">
            <a:extLst>
              <a:ext uri="{FF2B5EF4-FFF2-40B4-BE49-F238E27FC236}">
                <a16:creationId xmlns:a16="http://schemas.microsoft.com/office/drawing/2014/main" id="{FF697587-C7CB-46A9-AE66-63BAEECA737C}"/>
              </a:ext>
            </a:extLst>
          </p:cNvPr>
          <p:cNvSpPr>
            <a:spLocks noGrp="1"/>
          </p:cNvSpPr>
          <p:nvPr>
            <p:ph idx="1"/>
          </p:nvPr>
        </p:nvSpPr>
        <p:spPr/>
        <p:txBody>
          <a:bodyPr>
            <a:normAutofit/>
          </a:bodyPr>
          <a:lstStyle/>
          <a:p>
            <a:pPr>
              <a:buFont typeface="Arial" panose="020B0604020202020204" pitchFamily="34" charset="0"/>
              <a:buChar char="•"/>
            </a:pPr>
            <a:r>
              <a:rPr lang="en-US" sz="2400" dirty="0"/>
              <a:t>Sponsored by the US National Academies of Science, Engineering and Medicine</a:t>
            </a:r>
          </a:p>
          <a:p>
            <a:pPr>
              <a:buFont typeface="Arial" panose="020B0604020202020204" pitchFamily="34" charset="0"/>
              <a:buChar char="•"/>
            </a:pPr>
            <a:r>
              <a:rPr lang="en-US" sz="2400" dirty="0"/>
              <a:t>Reconstituted June 2020, with a very long historical tradition</a:t>
            </a:r>
          </a:p>
          <a:p>
            <a:pPr>
              <a:buFont typeface="Arial" panose="020B0604020202020204" pitchFamily="34" charset="0"/>
              <a:buChar char="•"/>
            </a:pPr>
            <a:r>
              <a:rPr lang="en-US" sz="2400" dirty="0"/>
              <a:t>Part of the Board on International Scientific Organizations</a:t>
            </a:r>
          </a:p>
          <a:p>
            <a:pPr lvl="1">
              <a:buFont typeface="Arial" panose="020B0604020202020204" pitchFamily="34" charset="0"/>
              <a:buChar char="•"/>
            </a:pPr>
            <a:r>
              <a:rPr lang="en-US" sz="2000" dirty="0"/>
              <a:t>With USNCs from Scientific Unions</a:t>
            </a:r>
          </a:p>
          <a:p>
            <a:pPr>
              <a:buFont typeface="Arial" panose="020B0604020202020204" pitchFamily="34" charset="0"/>
              <a:buChar char="•"/>
            </a:pPr>
            <a:r>
              <a:rPr lang="en-US" sz="2400" dirty="0"/>
              <a:t>Sister organization to the Board on Research Data and Information (BRDI)</a:t>
            </a:r>
          </a:p>
          <a:p>
            <a:pPr>
              <a:buFont typeface="Arial" panose="020B0604020202020204" pitchFamily="34" charset="0"/>
              <a:buChar char="•"/>
            </a:pPr>
            <a:r>
              <a:rPr lang="en-US" sz="2400" dirty="0"/>
              <a:t>Funded by the US National Science Foundation with 5 year grant ending in 2024</a:t>
            </a:r>
          </a:p>
          <a:p>
            <a:pPr>
              <a:buFont typeface="Arial" panose="020B0604020202020204" pitchFamily="34" charset="0"/>
              <a:buChar char="•"/>
            </a:pPr>
            <a:r>
              <a:rPr lang="en-US" sz="2400" dirty="0"/>
              <a:t>Initially meeting quarterly; 3 virtual and first in person held April 2023</a:t>
            </a:r>
          </a:p>
        </p:txBody>
      </p:sp>
      <p:pic>
        <p:nvPicPr>
          <p:cNvPr id="6" name="Picture 2" descr="CODATA, The Committee on Data for Science and Technology">
            <a:hlinkClick r:id="rId2"/>
            <a:extLst>
              <a:ext uri="{FF2B5EF4-FFF2-40B4-BE49-F238E27FC236}">
                <a16:creationId xmlns:a16="http://schemas.microsoft.com/office/drawing/2014/main" id="{699EE169-3314-4937-9A09-6B20571501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66137" y="342836"/>
            <a:ext cx="1764260" cy="64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67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050582" y="1943500"/>
            <a:ext cx="8785059" cy="5685867"/>
          </a:xfrm>
        </p:spPr>
        <p:txBody>
          <a:bodyPr>
            <a:normAutofit fontScale="25000" lnSpcReduction="20000"/>
          </a:bodyPr>
          <a:lstStyle/>
          <a:p>
            <a:endParaRPr lang="en-US" dirty="0">
              <a:solidFill>
                <a:schemeClr val="tx1"/>
              </a:solidFill>
            </a:endParaRPr>
          </a:p>
          <a:p>
            <a:endParaRPr lang="en-US" dirty="0">
              <a:solidFill>
                <a:schemeClr val="tx1"/>
              </a:solidFill>
            </a:endParaRPr>
          </a:p>
          <a:p>
            <a:r>
              <a:rPr lang="en-US" dirty="0">
                <a:solidFill>
                  <a:schemeClr val="tx1"/>
                </a:solidFill>
              </a:rPr>
              <a:t> </a:t>
            </a:r>
          </a:p>
          <a:p>
            <a:pPr algn="l"/>
            <a:r>
              <a:rPr lang="en-US" sz="7200" dirty="0">
                <a:latin typeface="+mn-lt"/>
              </a:rPr>
              <a:t>CODATA’s mission is to connect data and people to advance science and improve our world. </a:t>
            </a:r>
          </a:p>
          <a:p>
            <a:pPr algn="l"/>
            <a:r>
              <a:rPr lang="en-US" sz="7200" dirty="0">
                <a:latin typeface="+mn-lt"/>
              </a:rPr>
              <a:t>CODATA promotes global collaboration to advance Open Science and to improve the availability and usability of data for all areas of research. </a:t>
            </a:r>
          </a:p>
          <a:p>
            <a:pPr algn="l"/>
            <a:endParaRPr lang="en-US" sz="7200" b="1" dirty="0">
              <a:latin typeface="+mn-lt"/>
            </a:endParaRPr>
          </a:p>
          <a:p>
            <a:pPr algn="l"/>
            <a:r>
              <a:rPr lang="en-US" sz="7200" b="1" dirty="0">
                <a:latin typeface="+mn-lt"/>
              </a:rPr>
              <a:t>The mission of the USNC is to advance the progress of science through effective data management in the US and in coordination with global efforts, consistent with the CODATA mission.  </a:t>
            </a:r>
          </a:p>
          <a:p>
            <a:pPr algn="l"/>
            <a:r>
              <a:rPr lang="en-US" sz="7200" b="1" dirty="0">
                <a:latin typeface="+mn-lt"/>
              </a:rPr>
              <a:t>The USNC will </a:t>
            </a:r>
            <a:r>
              <a:rPr lang="en-US" sz="7200" b="1" u="sng" dirty="0">
                <a:latin typeface="+mn-lt"/>
              </a:rPr>
              <a:t>connect the dots</a:t>
            </a:r>
            <a:r>
              <a:rPr lang="en-US" sz="7200" b="1" dirty="0">
                <a:latin typeface="+mn-lt"/>
              </a:rPr>
              <a:t> within the US and among the US and international goals and activities.</a:t>
            </a:r>
          </a:p>
          <a:p>
            <a:pPr lvl="1" algn="l"/>
            <a:endParaRPr lang="en-US" sz="4400" b="1" dirty="0">
              <a:latin typeface="+mj-lt"/>
            </a:endParaRPr>
          </a:p>
          <a:p>
            <a:pPr algn="l"/>
            <a:endParaRPr lang="en-US" sz="7400" b="1" i="1" dirty="0">
              <a:latin typeface="+mj-lt"/>
            </a:endParaRPr>
          </a:p>
          <a:p>
            <a:pPr lvl="1" algn="l"/>
            <a:endParaRPr lang="en-US" sz="7200" dirty="0">
              <a:latin typeface="+mj-lt"/>
            </a:endParaRPr>
          </a:p>
          <a:p>
            <a:pPr lvl="1" algn="l"/>
            <a:r>
              <a:rPr lang="en-US" sz="7200" dirty="0">
                <a:latin typeface="+mj-lt"/>
              </a:rPr>
              <a:t> </a:t>
            </a:r>
          </a:p>
          <a:p>
            <a:pPr algn="l"/>
            <a:endParaRPr lang="en-US" sz="7600" dirty="0">
              <a:latin typeface="+mj-lt"/>
            </a:endParaRPr>
          </a:p>
          <a:p>
            <a:pPr algn="l"/>
            <a:r>
              <a:rPr lang="en-US" sz="7600" dirty="0">
                <a:latin typeface="+mj-lt"/>
              </a:rPr>
              <a:t> </a:t>
            </a:r>
          </a:p>
          <a:p>
            <a:endParaRPr lang="en-US" dirty="0"/>
          </a:p>
        </p:txBody>
      </p:sp>
      <p:pic>
        <p:nvPicPr>
          <p:cNvPr id="4" name="Picture 3" descr="CDT_logo-CD_blue@3x-100.jp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8790" y="2280375"/>
            <a:ext cx="891993" cy="972560"/>
          </a:xfrm>
          <a:prstGeom prst="rect">
            <a:avLst/>
          </a:prstGeom>
        </p:spPr>
      </p:pic>
      <p:pic>
        <p:nvPicPr>
          <p:cNvPr id="2" name="Picture 1" descr="United States Map With Flag Free Stock Photo - Public ..."/>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31491" y="4392400"/>
            <a:ext cx="1190817" cy="788069"/>
          </a:xfrm>
          <a:prstGeom prst="rect">
            <a:avLst/>
          </a:prstGeom>
        </p:spPr>
      </p:pic>
      <p:pic>
        <p:nvPicPr>
          <p:cNvPr id="5" name="Picture 2" descr="CODATA, The Committee on Data for Science and Technology">
            <a:hlinkClick r:id="rId5"/>
            <a:extLst>
              <a:ext uri="{FF2B5EF4-FFF2-40B4-BE49-F238E27FC236}">
                <a16:creationId xmlns:a16="http://schemas.microsoft.com/office/drawing/2014/main" id="{B6136690-DCF6-4A30-9F9B-DE7D48541D8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08088" y="240723"/>
            <a:ext cx="1708944" cy="6460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EACEC8-A695-42AB-9EB4-5AEF6A2463A0}"/>
              </a:ext>
            </a:extLst>
          </p:cNvPr>
          <p:cNvSpPr txBox="1"/>
          <p:nvPr/>
        </p:nvSpPr>
        <p:spPr>
          <a:xfrm>
            <a:off x="2961257" y="965862"/>
            <a:ext cx="6096000" cy="769441"/>
          </a:xfrm>
          <a:prstGeom prst="rect">
            <a:avLst/>
          </a:prstGeom>
          <a:noFill/>
        </p:spPr>
        <p:txBody>
          <a:bodyPr wrap="square">
            <a:spAutoFit/>
          </a:bodyPr>
          <a:lstStyle/>
          <a:p>
            <a:r>
              <a:rPr lang="en-US" sz="4400" b="1" dirty="0">
                <a:latin typeface="+mj-lt"/>
              </a:rPr>
              <a:t>The Mission of the USNC                                </a:t>
            </a:r>
          </a:p>
        </p:txBody>
      </p:sp>
      <p:pic>
        <p:nvPicPr>
          <p:cNvPr id="6" name="Picture 5">
            <a:extLst>
              <a:ext uri="{FF2B5EF4-FFF2-40B4-BE49-F238E27FC236}">
                <a16:creationId xmlns:a16="http://schemas.microsoft.com/office/drawing/2014/main" id="{EE0C0AB5-4133-0E5A-68F0-6BE65E36ACFD}"/>
              </a:ext>
            </a:extLst>
          </p:cNvPr>
          <p:cNvPicPr>
            <a:picLocks noChangeAspect="1"/>
          </p:cNvPicPr>
          <p:nvPr/>
        </p:nvPicPr>
        <p:blipFill>
          <a:blip r:embed="rId7"/>
          <a:stretch>
            <a:fillRect/>
          </a:stretch>
        </p:blipFill>
        <p:spPr>
          <a:xfrm>
            <a:off x="251246" y="253421"/>
            <a:ext cx="2279074" cy="735001"/>
          </a:xfrm>
          <a:prstGeom prst="rect">
            <a:avLst/>
          </a:prstGeom>
        </p:spPr>
      </p:pic>
    </p:spTree>
    <p:extLst>
      <p:ext uri="{BB962C8B-B14F-4D97-AF65-F5344CB8AC3E}">
        <p14:creationId xmlns:p14="http://schemas.microsoft.com/office/powerpoint/2010/main" val="286155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95985"/>
            <a:ext cx="7886700" cy="994172"/>
          </a:xfrm>
        </p:spPr>
        <p:txBody>
          <a:bodyPr>
            <a:normAutofit/>
          </a:bodyPr>
          <a:lstStyle/>
          <a:p>
            <a:pPr algn="ctr"/>
            <a:r>
              <a:rPr lang="en-US" sz="3200" b="1" dirty="0"/>
              <a:t>USNC/CODATA MEMBERSHIP</a:t>
            </a:r>
          </a:p>
        </p:txBody>
      </p:sp>
      <p:pic>
        <p:nvPicPr>
          <p:cNvPr id="3" name="Picture 2"/>
          <p:cNvPicPr>
            <a:picLocks noChangeAspect="1"/>
          </p:cNvPicPr>
          <p:nvPr/>
        </p:nvPicPr>
        <p:blipFill>
          <a:blip r:embed="rId2"/>
          <a:stretch>
            <a:fillRect/>
          </a:stretch>
        </p:blipFill>
        <p:spPr>
          <a:xfrm>
            <a:off x="814610" y="4405745"/>
            <a:ext cx="1245053" cy="973510"/>
          </a:xfrm>
          <a:prstGeom prst="rect">
            <a:avLst/>
          </a:prstGeom>
          <a:ln w="76200">
            <a:solidFill>
              <a:schemeClr val="accent6"/>
            </a:solidFill>
          </a:ln>
        </p:spPr>
      </p:pic>
      <p:sp>
        <p:nvSpPr>
          <p:cNvPr id="5" name="TextBox 4"/>
          <p:cNvSpPr txBox="1"/>
          <p:nvPr/>
        </p:nvSpPr>
        <p:spPr>
          <a:xfrm>
            <a:off x="860716" y="5590903"/>
            <a:ext cx="1306768" cy="253916"/>
          </a:xfrm>
          <a:prstGeom prst="rect">
            <a:avLst/>
          </a:prstGeom>
          <a:noFill/>
        </p:spPr>
        <p:txBody>
          <a:bodyPr wrap="none" rtlCol="0">
            <a:spAutoFit/>
          </a:bodyPr>
          <a:lstStyle/>
          <a:p>
            <a:r>
              <a:rPr lang="en-US" sz="1050" dirty="0"/>
              <a:t>Bonnie Carroll, Chair</a:t>
            </a:r>
          </a:p>
        </p:txBody>
      </p:sp>
      <p:sp>
        <p:nvSpPr>
          <p:cNvPr id="18" name="TextBox 17"/>
          <p:cNvSpPr txBox="1"/>
          <p:nvPr/>
        </p:nvSpPr>
        <p:spPr>
          <a:xfrm>
            <a:off x="6897222" y="5750298"/>
            <a:ext cx="744114" cy="230832"/>
          </a:xfrm>
          <a:prstGeom prst="rect">
            <a:avLst/>
          </a:prstGeom>
          <a:noFill/>
        </p:spPr>
        <p:txBody>
          <a:bodyPr wrap="none" rtlCol="0">
            <a:spAutoFit/>
          </a:bodyPr>
          <a:lstStyle/>
          <a:p>
            <a:r>
              <a:rPr lang="en-US" sz="900" dirty="0" err="1"/>
              <a:t>Giri</a:t>
            </a:r>
            <a:r>
              <a:rPr lang="en-US" sz="900" dirty="0"/>
              <a:t> Prakash</a:t>
            </a:r>
          </a:p>
        </p:txBody>
      </p:sp>
      <p:pic>
        <p:nvPicPr>
          <p:cNvPr id="19" name="Picture 1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12948" y="4488093"/>
            <a:ext cx="1253440" cy="1173821"/>
          </a:xfrm>
          <a:prstGeom prst="rect">
            <a:avLst/>
          </a:prstGeom>
          <a:ln w="76200">
            <a:solidFill>
              <a:schemeClr val="accent6"/>
            </a:solidFill>
          </a:ln>
        </p:spPr>
      </p:pic>
      <p:sp>
        <p:nvSpPr>
          <p:cNvPr id="20" name="TextBox 19"/>
          <p:cNvSpPr txBox="1"/>
          <p:nvPr/>
        </p:nvSpPr>
        <p:spPr>
          <a:xfrm>
            <a:off x="2753928" y="5717861"/>
            <a:ext cx="1130438" cy="230832"/>
          </a:xfrm>
          <a:prstGeom prst="rect">
            <a:avLst/>
          </a:prstGeom>
          <a:noFill/>
        </p:spPr>
        <p:txBody>
          <a:bodyPr wrap="none" rtlCol="0">
            <a:spAutoFit/>
          </a:bodyPr>
          <a:lstStyle/>
          <a:p>
            <a:r>
              <a:rPr lang="en-US" sz="900" dirty="0"/>
              <a:t>Christine Kirkpatrick</a:t>
            </a:r>
          </a:p>
        </p:txBody>
      </p:sp>
      <p:pic>
        <p:nvPicPr>
          <p:cNvPr id="21" name="Picture 20"/>
          <p:cNvPicPr>
            <a:picLocks noChangeAspect="1"/>
          </p:cNvPicPr>
          <p:nvPr/>
        </p:nvPicPr>
        <p:blipFill rotWithShape="1">
          <a:blip r:embed="rId4" cstate="hqprint">
            <a:extLst>
              <a:ext uri="{28A0092B-C50C-407E-A947-70E740481C1C}">
                <a14:useLocalDpi xmlns:a14="http://schemas.microsoft.com/office/drawing/2010/main"/>
              </a:ext>
            </a:extLst>
          </a:blip>
          <a:srcRect t="-1926"/>
          <a:stretch/>
        </p:blipFill>
        <p:spPr>
          <a:xfrm>
            <a:off x="10197005" y="4307867"/>
            <a:ext cx="1161968" cy="1100767"/>
          </a:xfrm>
          <a:prstGeom prst="rect">
            <a:avLst/>
          </a:prstGeom>
          <a:ln w="76200">
            <a:solidFill>
              <a:srgbClr val="00B050"/>
            </a:solidFill>
          </a:ln>
        </p:spPr>
      </p:pic>
      <p:sp>
        <p:nvSpPr>
          <p:cNvPr id="22" name="TextBox 21"/>
          <p:cNvSpPr txBox="1"/>
          <p:nvPr/>
        </p:nvSpPr>
        <p:spPr>
          <a:xfrm>
            <a:off x="10322625" y="5627188"/>
            <a:ext cx="1043876" cy="246221"/>
          </a:xfrm>
          <a:prstGeom prst="rect">
            <a:avLst/>
          </a:prstGeom>
          <a:noFill/>
        </p:spPr>
        <p:txBody>
          <a:bodyPr wrap="none" rtlCol="0">
            <a:spAutoFit/>
          </a:bodyPr>
          <a:lstStyle/>
          <a:p>
            <a:r>
              <a:rPr lang="en-US" sz="1000" dirty="0"/>
              <a:t>Rebecca </a:t>
            </a:r>
            <a:r>
              <a:rPr lang="en-US" sz="1000" dirty="0" err="1"/>
              <a:t>Koskela</a:t>
            </a:r>
            <a:endParaRPr lang="en-US" sz="1000" dirty="0"/>
          </a:p>
        </p:txBody>
      </p:sp>
      <p:pic>
        <p:nvPicPr>
          <p:cNvPr id="23" name="Picture 22"/>
          <p:cNvPicPr>
            <a:picLocks noChangeAspect="1"/>
          </p:cNvPicPr>
          <p:nvPr/>
        </p:nvPicPr>
        <p:blipFill rotWithShape="1">
          <a:blip r:embed="rId5" cstate="hqprint">
            <a:extLst>
              <a:ext uri="{28A0092B-C50C-407E-A947-70E740481C1C}">
                <a14:useLocalDpi xmlns:a14="http://schemas.microsoft.com/office/drawing/2010/main"/>
              </a:ext>
            </a:extLst>
          </a:blip>
          <a:srcRect l="-1" t="4753" r="-3123" b="6805"/>
          <a:stretch/>
        </p:blipFill>
        <p:spPr>
          <a:xfrm>
            <a:off x="4747541" y="4409613"/>
            <a:ext cx="1177004" cy="1047478"/>
          </a:xfrm>
          <a:prstGeom prst="rect">
            <a:avLst/>
          </a:prstGeom>
        </p:spPr>
      </p:pic>
      <p:sp>
        <p:nvSpPr>
          <p:cNvPr id="24" name="TextBox 23"/>
          <p:cNvSpPr txBox="1"/>
          <p:nvPr/>
        </p:nvSpPr>
        <p:spPr>
          <a:xfrm>
            <a:off x="4573130" y="5519466"/>
            <a:ext cx="822661" cy="230832"/>
          </a:xfrm>
          <a:prstGeom prst="rect">
            <a:avLst/>
          </a:prstGeom>
          <a:noFill/>
        </p:spPr>
        <p:txBody>
          <a:bodyPr wrap="none" rtlCol="0">
            <a:spAutoFit/>
          </a:bodyPr>
          <a:lstStyle/>
          <a:p>
            <a:r>
              <a:rPr lang="en-US" sz="900" dirty="0"/>
              <a:t>Mark Parsons</a:t>
            </a:r>
          </a:p>
        </p:txBody>
      </p:sp>
      <p:sp>
        <p:nvSpPr>
          <p:cNvPr id="28" name="TextBox 27">
            <a:extLst>
              <a:ext uri="{FF2B5EF4-FFF2-40B4-BE49-F238E27FC236}">
                <a16:creationId xmlns:a16="http://schemas.microsoft.com/office/drawing/2014/main" id="{8C60CAF9-9839-484C-80C6-BDFD2AF9AEDC}"/>
              </a:ext>
            </a:extLst>
          </p:cNvPr>
          <p:cNvSpPr txBox="1"/>
          <p:nvPr/>
        </p:nvSpPr>
        <p:spPr>
          <a:xfrm>
            <a:off x="1762210" y="1827352"/>
            <a:ext cx="8940784" cy="2215991"/>
          </a:xfrm>
          <a:prstGeom prst="rect">
            <a:avLst/>
          </a:prstGeom>
          <a:noFill/>
        </p:spPr>
        <p:txBody>
          <a:bodyPr wrap="square" rtlCol="0">
            <a:spAutoFit/>
          </a:bodyPr>
          <a:lstStyle/>
          <a:p>
            <a:pPr marL="457200" indent="-457200">
              <a:buFont typeface="Arial" panose="020B0604020202020204" pitchFamily="34" charset="0"/>
              <a:buChar char="•"/>
            </a:pPr>
            <a:r>
              <a:rPr lang="en-US" sz="2400" dirty="0"/>
              <a:t>Chair + 12 Members</a:t>
            </a:r>
          </a:p>
          <a:p>
            <a:pPr marL="457200" indent="-457200">
              <a:buFont typeface="Arial" panose="020B0604020202020204" pitchFamily="34" charset="0"/>
              <a:buChar char="•"/>
            </a:pPr>
            <a:r>
              <a:rPr lang="en-US" sz="2400" dirty="0"/>
              <a:t>Represents All Sectors of the Economy:  Academia, Industry, with Government Observes</a:t>
            </a:r>
          </a:p>
          <a:p>
            <a:pPr marL="457200" indent="-457200">
              <a:buFont typeface="Arial" panose="020B0604020202020204" pitchFamily="34" charset="0"/>
              <a:buChar char="•"/>
            </a:pPr>
            <a:r>
              <a:rPr lang="en-US" sz="2400" dirty="0"/>
              <a:t>Diversity of views (age, gender, discipline, geography, etc.)</a:t>
            </a:r>
          </a:p>
          <a:p>
            <a:pPr marL="457200" indent="-457200">
              <a:buFont typeface="Arial" panose="020B0604020202020204" pitchFamily="34" charset="0"/>
              <a:buChar char="•"/>
            </a:pPr>
            <a:r>
              <a:rPr lang="en-US" sz="2400" dirty="0"/>
              <a:t>Representatives of all Data Together organizations</a:t>
            </a:r>
          </a:p>
          <a:p>
            <a:endParaRPr lang="en-US" dirty="0"/>
          </a:p>
        </p:txBody>
      </p:sp>
      <p:pic>
        <p:nvPicPr>
          <p:cNvPr id="30" name="Picture 2" descr="CODATA, The Committee on Data for Science and Technology">
            <a:hlinkClick r:id="rId6"/>
            <a:extLst>
              <a:ext uri="{FF2B5EF4-FFF2-40B4-BE49-F238E27FC236}">
                <a16:creationId xmlns:a16="http://schemas.microsoft.com/office/drawing/2014/main" id="{2FDE4F93-6992-4376-9C45-920564A9850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39350" y="276087"/>
            <a:ext cx="1685214" cy="6460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80ACAFF6-528A-43AD-8078-59E033FECF8E}"/>
              </a:ext>
            </a:extLst>
          </p:cNvPr>
          <p:cNvPicPr>
            <a:picLocks noChangeAspect="1"/>
          </p:cNvPicPr>
          <p:nvPr/>
        </p:nvPicPr>
        <p:blipFill>
          <a:blip r:embed="rId8"/>
          <a:stretch>
            <a:fillRect/>
          </a:stretch>
        </p:blipFill>
        <p:spPr>
          <a:xfrm>
            <a:off x="8454821" y="4284857"/>
            <a:ext cx="1298561" cy="1603387"/>
          </a:xfrm>
          <a:prstGeom prst="rect">
            <a:avLst/>
          </a:prstGeom>
        </p:spPr>
      </p:pic>
      <p:pic>
        <p:nvPicPr>
          <p:cNvPr id="27" name="Picture 26">
            <a:extLst>
              <a:ext uri="{FF2B5EF4-FFF2-40B4-BE49-F238E27FC236}">
                <a16:creationId xmlns:a16="http://schemas.microsoft.com/office/drawing/2014/main" id="{3497D0A3-A7E1-182E-DA29-3A3B8BB86529}"/>
              </a:ext>
            </a:extLst>
          </p:cNvPr>
          <p:cNvPicPr>
            <a:picLocks noChangeAspect="1"/>
          </p:cNvPicPr>
          <p:nvPr/>
        </p:nvPicPr>
        <p:blipFill>
          <a:blip r:embed="rId9"/>
          <a:stretch>
            <a:fillRect/>
          </a:stretch>
        </p:blipFill>
        <p:spPr>
          <a:xfrm>
            <a:off x="6571139" y="4392182"/>
            <a:ext cx="1155649" cy="1155649"/>
          </a:xfrm>
          <a:prstGeom prst="rect">
            <a:avLst/>
          </a:prstGeom>
          <a:ln w="76200">
            <a:solidFill>
              <a:schemeClr val="accent6"/>
            </a:solidFill>
          </a:ln>
        </p:spPr>
      </p:pic>
    </p:spTree>
    <p:extLst>
      <p:ext uri="{BB962C8B-B14F-4D97-AF65-F5344CB8AC3E}">
        <p14:creationId xmlns:p14="http://schemas.microsoft.com/office/powerpoint/2010/main" val="197277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F336C6-EE56-4270-86FE-060F1D5DAFCD}"/>
              </a:ext>
            </a:extLst>
          </p:cNvPr>
          <p:cNvSpPr>
            <a:spLocks noGrp="1"/>
          </p:cNvSpPr>
          <p:nvPr>
            <p:ph type="title"/>
          </p:nvPr>
        </p:nvSpPr>
        <p:spPr>
          <a:xfrm>
            <a:off x="1036320" y="534173"/>
            <a:ext cx="9886159" cy="558880"/>
          </a:xfrm>
        </p:spPr>
        <p:txBody>
          <a:bodyPr>
            <a:normAutofit fontScale="90000"/>
          </a:bodyPr>
          <a:lstStyle/>
          <a:p>
            <a:r>
              <a:rPr lang="en-US" sz="4000" b="1" dirty="0"/>
              <a:t>Activities Completed</a:t>
            </a:r>
          </a:p>
        </p:txBody>
      </p:sp>
      <p:sp>
        <p:nvSpPr>
          <p:cNvPr id="4" name="Content Placeholder 3">
            <a:extLst>
              <a:ext uri="{FF2B5EF4-FFF2-40B4-BE49-F238E27FC236}">
                <a16:creationId xmlns:a16="http://schemas.microsoft.com/office/drawing/2014/main" id="{F123DE8B-B47C-424D-AD9D-3DE15D0251DF}"/>
              </a:ext>
            </a:extLst>
          </p:cNvPr>
          <p:cNvSpPr>
            <a:spLocks noGrp="1"/>
          </p:cNvSpPr>
          <p:nvPr>
            <p:ph idx="1"/>
          </p:nvPr>
        </p:nvSpPr>
        <p:spPr>
          <a:xfrm>
            <a:off x="718942" y="1922252"/>
            <a:ext cx="10335338" cy="4557376"/>
          </a:xfrm>
        </p:spPr>
        <p:txBody>
          <a:bodyPr>
            <a:normAutofit fontScale="92500" lnSpcReduction="20000"/>
          </a:bodyPr>
          <a:lstStyle/>
          <a:p>
            <a:pPr marL="514350" indent="-514350">
              <a:buFont typeface="+mj-lt"/>
              <a:buAutoNum type="arabicPeriod"/>
            </a:pPr>
            <a:r>
              <a:rPr lang="en-US" dirty="0"/>
              <a:t>Data Science Training for Underserved Communities in the US</a:t>
            </a:r>
          </a:p>
          <a:p>
            <a:pPr marL="971550" lvl="1" indent="-514350">
              <a:buFont typeface="Arial" panose="020B0604020202020204" pitchFamily="34" charset="0"/>
              <a:buChar char="•"/>
            </a:pPr>
            <a:r>
              <a:rPr lang="en-US" b="0" i="0" dirty="0">
                <a:solidFill>
                  <a:srgbClr val="202124"/>
                </a:solidFill>
                <a:effectLst/>
                <a:latin typeface="Google Sans"/>
              </a:rPr>
              <a:t>Overcoming Barriers to Data Science for Early Career STEM Professionals</a:t>
            </a:r>
            <a:endParaRPr lang="en-US" dirty="0"/>
          </a:p>
          <a:p>
            <a:pPr marL="1428750" lvl="2" indent="-514350">
              <a:buFont typeface="Arial" panose="020B0604020202020204" pitchFamily="34" charset="0"/>
              <a:buChar char="•"/>
            </a:pPr>
            <a:r>
              <a:rPr lang="en-US" dirty="0"/>
              <a:t>Rural areas (Appalachia/Rural South)</a:t>
            </a:r>
          </a:p>
          <a:p>
            <a:pPr marL="1428750" lvl="2" indent="-514350">
              <a:buFont typeface="Arial" panose="020B0604020202020204" pitchFamily="34" charset="0"/>
              <a:buChar char="•"/>
            </a:pPr>
            <a:r>
              <a:rPr lang="en-US" dirty="0"/>
              <a:t>Minority serving institutions</a:t>
            </a:r>
          </a:p>
          <a:p>
            <a:pPr marL="971550" lvl="1" indent="-514350">
              <a:buFont typeface="Arial" panose="020B0604020202020204" pitchFamily="34" charset="0"/>
              <a:buChar char="•"/>
            </a:pPr>
            <a:r>
              <a:rPr lang="en-US" dirty="0"/>
              <a:t>Based on RDA/CODATA School of Data Science</a:t>
            </a:r>
          </a:p>
          <a:p>
            <a:pPr marL="971550" lvl="1" indent="-514350">
              <a:buFont typeface="Arial" panose="020B0604020202020204" pitchFamily="34" charset="0"/>
              <a:buChar char="•"/>
            </a:pPr>
            <a:r>
              <a:rPr lang="en-US" dirty="0"/>
              <a:t>Funding from Microsoft</a:t>
            </a:r>
          </a:p>
          <a:p>
            <a:pPr marL="971550" lvl="1" indent="-514350">
              <a:buFont typeface="Arial" panose="020B0604020202020204" pitchFamily="34" charset="0"/>
              <a:buChar char="•"/>
            </a:pPr>
            <a:r>
              <a:rPr lang="en-US" dirty="0"/>
              <a:t>Objective is to provide a hand up to underserved regions and formation of cohort community</a:t>
            </a:r>
          </a:p>
          <a:p>
            <a:pPr marL="971550" lvl="1" indent="-514350">
              <a:buFont typeface="Arial" panose="020B0604020202020204" pitchFamily="34" charset="0"/>
              <a:buChar char="•"/>
            </a:pPr>
            <a:r>
              <a:rPr lang="en-US" dirty="0"/>
              <a:t>The program was modified to included weekly virtual for 4 weeks, in person for a week, and then 5 weeks virtual.  Participants included 38 people from 16 institutions.  25 were totally active.  20 attended the in-person event.</a:t>
            </a:r>
          </a:p>
          <a:p>
            <a:pPr marL="971550" lvl="1" indent="-514350">
              <a:buFont typeface="Arial" panose="020B0604020202020204" pitchFamily="34" charset="0"/>
              <a:buChar char="•"/>
            </a:pPr>
            <a:r>
              <a:rPr lang="en-US" dirty="0"/>
              <a:t>Completed November 3, 2022</a:t>
            </a:r>
          </a:p>
          <a:p>
            <a:pPr marL="678942" indent="-514350">
              <a:buFont typeface="+mj-lt"/>
              <a:buAutoNum type="arabicPeriod"/>
            </a:pPr>
            <a:r>
              <a:rPr lang="en-US" dirty="0"/>
              <a:t>Work with BRDI on mobilizing a focus on coordination of US Open Research Commons</a:t>
            </a:r>
          </a:p>
          <a:p>
            <a:pPr marL="742950" lvl="1" indent="-285750">
              <a:buFont typeface="Arial" panose="020B0604020202020204" pitchFamily="34" charset="0"/>
              <a:buChar char="•"/>
            </a:pPr>
            <a:r>
              <a:rPr lang="en-US" dirty="0"/>
              <a:t>https://www.science.org/doi/10.1126/science.abo5947</a:t>
            </a:r>
          </a:p>
          <a:p>
            <a:pPr marL="971550" lvl="1" indent="-514350">
              <a:buFont typeface="Arial" panose="020B0604020202020204" pitchFamily="34" charset="0"/>
              <a:buChar char="•"/>
            </a:pPr>
            <a:r>
              <a:rPr lang="en-US" dirty="0"/>
              <a:t>Playing catch-up in building an open research commons</a:t>
            </a:r>
          </a:p>
          <a:p>
            <a:pPr marL="971550" lvl="1" indent="-514350">
              <a:buFont typeface="Arial" panose="020B0604020202020204" pitchFamily="34" charset="0"/>
              <a:buChar char="•"/>
            </a:pPr>
            <a:r>
              <a:rPr lang="en-US" dirty="0"/>
              <a:t>As efforts a dance around the globe, the US falls behind</a:t>
            </a:r>
          </a:p>
          <a:p>
            <a:pPr marL="971550" lvl="1" indent="-514350">
              <a:buFont typeface="Arial" panose="020B0604020202020204" pitchFamily="34" charset="0"/>
              <a:buChar char="•"/>
            </a:pPr>
            <a:r>
              <a:rPr lang="en-US" sz="1800" b="0" i="0" u="none" strike="noStrike" cap="all" dirty="0">
                <a:solidFill>
                  <a:srgbClr val="707070"/>
                </a:solidFill>
                <a:effectLst/>
                <a:hlinkClick r:id="rId2"/>
              </a:rPr>
              <a:t>PHILIPE. BOURNE</a:t>
            </a:r>
            <a:r>
              <a:rPr lang="en-US" sz="1800" b="0" i="0" u="none" strike="noStrike" cap="all" dirty="0">
                <a:solidFill>
                  <a:srgbClr val="707070"/>
                </a:solidFill>
                <a:effectLst/>
              </a:rPr>
              <a:t> </a:t>
            </a:r>
            <a:r>
              <a:rPr lang="en-US" sz="1800" b="0" i="0" cap="all" dirty="0">
                <a:solidFill>
                  <a:srgbClr val="707070"/>
                </a:solidFill>
                <a:effectLst/>
              </a:rPr>
              <a:t>, </a:t>
            </a:r>
            <a:r>
              <a:rPr lang="en-US" sz="1800" b="0" i="0" u="none" strike="noStrike" cap="all" dirty="0">
                <a:solidFill>
                  <a:srgbClr val="707070"/>
                </a:solidFill>
                <a:effectLst/>
                <a:hlinkClick r:id="rId3"/>
              </a:rPr>
              <a:t>VIVIEN BONAZZI</a:t>
            </a:r>
            <a:r>
              <a:rPr lang="en-US" sz="1800" b="0" i="0" cap="all" dirty="0">
                <a:solidFill>
                  <a:srgbClr val="707070"/>
                </a:solidFill>
                <a:effectLst/>
              </a:rPr>
              <a:t>, </a:t>
            </a:r>
            <a:r>
              <a:rPr lang="en-US" sz="1800" b="0" i="0" u="none" strike="noStrike" cap="all" dirty="0">
                <a:solidFill>
                  <a:srgbClr val="707070"/>
                </a:solidFill>
                <a:effectLst/>
                <a:hlinkClick r:id="rId4"/>
              </a:rPr>
              <a:t>AMY BRAND</a:t>
            </a:r>
            <a:r>
              <a:rPr lang="en-US" sz="1800" b="0" i="0" cap="all" dirty="0">
                <a:solidFill>
                  <a:srgbClr val="707070"/>
                </a:solidFill>
                <a:effectLst/>
              </a:rPr>
              <a:t>, </a:t>
            </a:r>
            <a:r>
              <a:rPr lang="en-US" sz="1800" b="0" i="0" u="none" strike="noStrike" cap="all" dirty="0">
                <a:solidFill>
                  <a:srgbClr val="707070"/>
                </a:solidFill>
                <a:effectLst/>
                <a:hlinkClick r:id="rId5"/>
              </a:rPr>
              <a:t>BONNIE CARROLL</a:t>
            </a:r>
            <a:r>
              <a:rPr lang="en-US" sz="1800" b="0" i="0" cap="all" dirty="0">
                <a:solidFill>
                  <a:srgbClr val="707070"/>
                </a:solidFill>
                <a:effectLst/>
              </a:rPr>
              <a:t>, </a:t>
            </a:r>
            <a:r>
              <a:rPr lang="en-US" sz="1800" b="0" i="0" u="none" strike="noStrike" cap="all" dirty="0">
                <a:solidFill>
                  <a:srgbClr val="707070"/>
                </a:solidFill>
                <a:effectLst/>
                <a:hlinkClick r:id="rId6"/>
              </a:rPr>
              <a:t>IAN FOSTER</a:t>
            </a:r>
            <a:r>
              <a:rPr lang="en-US" sz="1800" b="0" i="0" cap="all" dirty="0">
                <a:solidFill>
                  <a:srgbClr val="707070"/>
                </a:solidFill>
                <a:effectLst/>
              </a:rPr>
              <a:t>, </a:t>
            </a:r>
            <a:r>
              <a:rPr lang="en-US" sz="1800" b="0" i="0" u="none" strike="noStrike" cap="all" dirty="0">
                <a:solidFill>
                  <a:srgbClr val="707070"/>
                </a:solidFill>
                <a:effectLst/>
                <a:hlinkClick r:id="rId7"/>
              </a:rPr>
              <a:t>RAMANATHAN V. GUHA</a:t>
            </a:r>
            <a:r>
              <a:rPr lang="en-US" sz="1800" b="0" i="0" cap="all" dirty="0">
                <a:solidFill>
                  <a:srgbClr val="707070"/>
                </a:solidFill>
                <a:effectLst/>
              </a:rPr>
              <a:t>, </a:t>
            </a:r>
            <a:r>
              <a:rPr lang="en-US" sz="1800" b="0" i="0" u="none" strike="noStrike" cap="all" dirty="0">
                <a:solidFill>
                  <a:srgbClr val="707070"/>
                </a:solidFill>
                <a:effectLst/>
                <a:hlinkClick r:id="rId8"/>
              </a:rPr>
              <a:t>ROBERT HANISCH</a:t>
            </a:r>
            <a:r>
              <a:rPr lang="en-US" sz="1800" b="0" i="0" cap="all" dirty="0">
                <a:solidFill>
                  <a:srgbClr val="707070"/>
                </a:solidFill>
                <a:effectLst/>
              </a:rPr>
              <a:t>, </a:t>
            </a:r>
            <a:r>
              <a:rPr lang="en-US" sz="1800" b="0" i="0" u="none" strike="noStrike" cap="all" dirty="0">
                <a:solidFill>
                  <a:srgbClr val="707070"/>
                </a:solidFill>
                <a:effectLst/>
                <a:hlinkClick r:id="rId9"/>
              </a:rPr>
              <a:t>SALLIE ANN KELLER</a:t>
            </a:r>
            <a:r>
              <a:rPr lang="en-US" sz="1800" b="0" i="0" cap="all" dirty="0">
                <a:solidFill>
                  <a:srgbClr val="707070"/>
                </a:solidFill>
                <a:effectLst/>
              </a:rPr>
              <a:t>, </a:t>
            </a:r>
            <a:r>
              <a:rPr lang="en-US" sz="1800" b="0" i="0" u="none" strike="noStrike" cap="all" dirty="0">
                <a:solidFill>
                  <a:srgbClr val="707070"/>
                </a:solidFill>
                <a:effectLst/>
                <a:hlinkClick r:id="rId10"/>
              </a:rPr>
              <a:t>MARY LEE KENNEDY</a:t>
            </a:r>
            <a:r>
              <a:rPr lang="en-US" sz="1800" b="0" i="0" cap="all" dirty="0">
                <a:solidFill>
                  <a:srgbClr val="707070"/>
                </a:solidFill>
                <a:effectLst/>
              </a:rPr>
              <a:t>, </a:t>
            </a:r>
            <a:r>
              <a:rPr lang="en-US" sz="1800" b="1" i="0" cap="all" dirty="0">
                <a:solidFill>
                  <a:srgbClr val="757575"/>
                </a:solidFill>
                <a:effectLst/>
              </a:rPr>
              <a:t>[...]</a:t>
            </a:r>
            <a:r>
              <a:rPr lang="en-US" sz="1800" b="0" i="0" cap="all" dirty="0">
                <a:solidFill>
                  <a:srgbClr val="707070"/>
                </a:solidFill>
                <a:effectLst/>
              </a:rPr>
              <a:t>,</a:t>
            </a:r>
            <a:endParaRPr lang="en-US" sz="1800" b="0" i="0" dirty="0">
              <a:solidFill>
                <a:srgbClr val="333333"/>
              </a:solidFill>
              <a:effectLst/>
            </a:endParaRPr>
          </a:p>
          <a:p>
            <a:pPr marL="971550" lvl="1" indent="-514350">
              <a:buFont typeface="+mj-lt"/>
              <a:buAutoNum type="alphaLcPeriod"/>
            </a:pPr>
            <a:endParaRPr lang="en-US" dirty="0"/>
          </a:p>
        </p:txBody>
      </p:sp>
      <p:pic>
        <p:nvPicPr>
          <p:cNvPr id="6" name="Picture 2" descr="CODATA, The Committee on Data for Science and Technology">
            <a:hlinkClick r:id="rId11"/>
            <a:extLst>
              <a:ext uri="{FF2B5EF4-FFF2-40B4-BE49-F238E27FC236}">
                <a16:creationId xmlns:a16="http://schemas.microsoft.com/office/drawing/2014/main" id="{75EEA30F-7B51-4F2B-9460-BDFAAE2DA16E}"/>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089732" y="378372"/>
            <a:ext cx="1765518" cy="64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30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F336C6-EE56-4270-86FE-060F1D5DAFCD}"/>
              </a:ext>
            </a:extLst>
          </p:cNvPr>
          <p:cNvSpPr>
            <a:spLocks noGrp="1"/>
          </p:cNvSpPr>
          <p:nvPr>
            <p:ph type="title"/>
          </p:nvPr>
        </p:nvSpPr>
        <p:spPr>
          <a:xfrm>
            <a:off x="1036320" y="534173"/>
            <a:ext cx="9886159" cy="558880"/>
          </a:xfrm>
        </p:spPr>
        <p:txBody>
          <a:bodyPr>
            <a:normAutofit fontScale="90000"/>
          </a:bodyPr>
          <a:lstStyle/>
          <a:p>
            <a:r>
              <a:rPr lang="en-US" sz="4000" b="1" dirty="0"/>
              <a:t>Ongoing Activities for 2023</a:t>
            </a:r>
          </a:p>
        </p:txBody>
      </p:sp>
      <p:sp>
        <p:nvSpPr>
          <p:cNvPr id="4" name="Content Placeholder 3">
            <a:extLst>
              <a:ext uri="{FF2B5EF4-FFF2-40B4-BE49-F238E27FC236}">
                <a16:creationId xmlns:a16="http://schemas.microsoft.com/office/drawing/2014/main" id="{F123DE8B-B47C-424D-AD9D-3DE15D0251DF}"/>
              </a:ext>
            </a:extLst>
          </p:cNvPr>
          <p:cNvSpPr>
            <a:spLocks noGrp="1"/>
          </p:cNvSpPr>
          <p:nvPr>
            <p:ph idx="1"/>
          </p:nvPr>
        </p:nvSpPr>
        <p:spPr>
          <a:xfrm>
            <a:off x="656298" y="1615244"/>
            <a:ext cx="10335338" cy="4557376"/>
          </a:xfrm>
        </p:spPr>
        <p:txBody>
          <a:bodyPr>
            <a:normAutofit/>
          </a:bodyPr>
          <a:lstStyle/>
          <a:p>
            <a:pPr marL="514350" indent="-514350">
              <a:buFont typeface="+mj-lt"/>
              <a:buAutoNum type="arabicPeriod"/>
            </a:pPr>
            <a:endParaRPr lang="en-US" dirty="0"/>
          </a:p>
          <a:p>
            <a:pPr>
              <a:buFont typeface="Arial" panose="020B0604020202020204" pitchFamily="34" charset="0"/>
              <a:buChar char="•"/>
            </a:pPr>
            <a:r>
              <a:rPr lang="en-US" sz="2400" dirty="0"/>
              <a:t>US National Data Summit</a:t>
            </a:r>
          </a:p>
          <a:p>
            <a:pPr marL="971550" lvl="1" indent="-514350">
              <a:buFont typeface="Arial" panose="020B0604020202020204" pitchFamily="34" charset="0"/>
              <a:buChar char="•"/>
            </a:pPr>
            <a:r>
              <a:rPr lang="en-US" sz="2000" dirty="0"/>
              <a:t>Convene about 30-40 data organizations based in the US to discuss a “Data Together”– like cooperation</a:t>
            </a:r>
          </a:p>
          <a:p>
            <a:pPr marL="678942" indent="-514350">
              <a:buFont typeface="Arial" panose="020B0604020202020204" pitchFamily="34" charset="0"/>
              <a:buChar char="•"/>
            </a:pPr>
            <a:r>
              <a:rPr lang="en-US" sz="2400" dirty="0"/>
              <a:t>3 Phases</a:t>
            </a:r>
          </a:p>
          <a:p>
            <a:pPr marL="1348740" lvl="4" indent="-342900">
              <a:buFont typeface="+mj-lt"/>
              <a:buAutoNum type="arabicPeriod"/>
            </a:pPr>
            <a:r>
              <a:rPr lang="en-US" sz="1600" dirty="0"/>
              <a:t>Survey of US Organizations to gather input on areas for cooperation completed</a:t>
            </a:r>
          </a:p>
          <a:p>
            <a:pPr marL="1348740" lvl="4" indent="-342900">
              <a:buFont typeface="+mj-lt"/>
              <a:buAutoNum type="arabicPeriod"/>
            </a:pPr>
            <a:r>
              <a:rPr lang="en-US" sz="1600" dirty="0"/>
              <a:t>Hold Focus Groups to further discussion priority topics in process</a:t>
            </a:r>
          </a:p>
          <a:p>
            <a:pPr marL="1516052" lvl="5" indent="-342900"/>
            <a:r>
              <a:rPr lang="en-US" sz="1600" dirty="0"/>
              <a:t>4 Cross cutting topics:  Indigenous, JEDI, AI, Policy)</a:t>
            </a:r>
          </a:p>
          <a:p>
            <a:pPr marL="1516052" lvl="5" indent="-342900"/>
            <a:r>
              <a:rPr lang="en-US" sz="1600" dirty="0"/>
              <a:t>2 application areas (Data Needs for Decarbonization, Data for Disruption: Responding to Disasters and Shocks in Disadvantaged Communities)</a:t>
            </a:r>
            <a:endParaRPr lang="en-US" sz="2800" dirty="0"/>
          </a:p>
          <a:p>
            <a:pPr marL="1348740" lvl="4" indent="-342900">
              <a:buSzPct val="100000"/>
              <a:buFont typeface="+mj-lt"/>
              <a:buAutoNum type="arabicPeriod"/>
            </a:pPr>
            <a:r>
              <a:rPr lang="en-US" sz="1600" dirty="0"/>
              <a:t>Convene US Research Data Summit in October 10-11, 2023</a:t>
            </a:r>
          </a:p>
        </p:txBody>
      </p:sp>
      <p:pic>
        <p:nvPicPr>
          <p:cNvPr id="6" name="Picture 2" descr="CODATA, The Committee on Data for Science and Technology">
            <a:hlinkClick r:id="rId2"/>
            <a:extLst>
              <a:ext uri="{FF2B5EF4-FFF2-40B4-BE49-F238E27FC236}">
                <a16:creationId xmlns:a16="http://schemas.microsoft.com/office/drawing/2014/main" id="{75EEA30F-7B51-4F2B-9460-BDFAAE2DA1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16240" y="337293"/>
            <a:ext cx="1704725" cy="64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5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F336C6-EE56-4270-86FE-060F1D5DAFCD}"/>
              </a:ext>
            </a:extLst>
          </p:cNvPr>
          <p:cNvSpPr>
            <a:spLocks noGrp="1"/>
          </p:cNvSpPr>
          <p:nvPr>
            <p:ph type="title"/>
          </p:nvPr>
        </p:nvSpPr>
        <p:spPr>
          <a:xfrm>
            <a:off x="1036320" y="534173"/>
            <a:ext cx="9886159" cy="558880"/>
          </a:xfrm>
        </p:spPr>
        <p:txBody>
          <a:bodyPr>
            <a:normAutofit fontScale="90000"/>
          </a:bodyPr>
          <a:lstStyle/>
          <a:p>
            <a:r>
              <a:rPr lang="en-US" sz="4000" b="1" dirty="0"/>
              <a:t>New Activities for 2023-24</a:t>
            </a:r>
          </a:p>
        </p:txBody>
      </p:sp>
      <p:sp>
        <p:nvSpPr>
          <p:cNvPr id="4" name="Content Placeholder 3">
            <a:extLst>
              <a:ext uri="{FF2B5EF4-FFF2-40B4-BE49-F238E27FC236}">
                <a16:creationId xmlns:a16="http://schemas.microsoft.com/office/drawing/2014/main" id="{F123DE8B-B47C-424D-AD9D-3DE15D0251DF}"/>
              </a:ext>
            </a:extLst>
          </p:cNvPr>
          <p:cNvSpPr>
            <a:spLocks noGrp="1"/>
          </p:cNvSpPr>
          <p:nvPr>
            <p:ph idx="1"/>
          </p:nvPr>
        </p:nvSpPr>
        <p:spPr>
          <a:xfrm>
            <a:off x="679349" y="2054387"/>
            <a:ext cx="10335338" cy="4557376"/>
          </a:xfrm>
        </p:spPr>
        <p:txBody>
          <a:bodyPr>
            <a:normAutofit/>
          </a:bodyPr>
          <a:lstStyle/>
          <a:p>
            <a:pPr marL="0" indent="0">
              <a:buNone/>
            </a:pPr>
            <a:r>
              <a:rPr lang="en-US" sz="2400" dirty="0"/>
              <a:t>Focus on the Next Generation Data Professional</a:t>
            </a:r>
          </a:p>
          <a:p>
            <a:pPr marL="0" indent="0">
              <a:buNone/>
            </a:pPr>
            <a:endParaRPr lang="en-US" sz="2400" dirty="0"/>
          </a:p>
          <a:p>
            <a:pPr marL="806958" lvl="1" indent="-514350">
              <a:buFont typeface="Arial" panose="020B0604020202020204" pitchFamily="34" charset="0"/>
              <a:buChar char="•"/>
            </a:pPr>
            <a:r>
              <a:rPr lang="en-US" sz="2000" dirty="0"/>
              <a:t>Data Science, Science of Data, Data Management need to develop common understanding</a:t>
            </a:r>
          </a:p>
          <a:p>
            <a:pPr marL="1126998" lvl="4" indent="-285750"/>
            <a:r>
              <a:rPr lang="en-US" sz="1600" dirty="0"/>
              <a:t>Parallel Universes:  Challenge for CODATA and the community</a:t>
            </a:r>
          </a:p>
          <a:p>
            <a:pPr marL="1408560" lvl="7" indent="0">
              <a:buNone/>
            </a:pPr>
            <a:r>
              <a:rPr lang="en-US" sz="1600" dirty="0"/>
              <a:t>There are at least two universes associated with data science and they seem to operate in parallel. This makes no sense to me. We are not talking about antimatter and matter, where contact would lead to annihilation. We are talking about two universes with a commonly shared matter (aka data) and energy (aka scientists). Let me explain.</a:t>
            </a:r>
          </a:p>
          <a:p>
            <a:pPr marL="1408560" lvl="7" indent="0">
              <a:buNone/>
            </a:pPr>
            <a:endParaRPr lang="en-US" sz="1600" dirty="0"/>
          </a:p>
          <a:p>
            <a:pPr marL="1294310" lvl="5" indent="-285750"/>
            <a:r>
              <a:rPr lang="en-US" sz="1600" dirty="0"/>
              <a:t>Submitted session for </a:t>
            </a:r>
            <a:r>
              <a:rPr lang="en-US" sz="1600" dirty="0" err="1"/>
              <a:t>SciDataCon</a:t>
            </a:r>
            <a:r>
              <a:rPr lang="en-US" sz="1600" dirty="0"/>
              <a:t> 2023 in cooperation with Academic Data Science Alliance</a:t>
            </a:r>
          </a:p>
          <a:p>
            <a:pPr marL="1008560" lvl="5" indent="0">
              <a:buNone/>
            </a:pPr>
            <a:endParaRPr lang="en-US" sz="1600" dirty="0"/>
          </a:p>
          <a:p>
            <a:pPr marL="806958" lvl="1" indent="-514350">
              <a:buFont typeface="Arial" panose="020B0604020202020204" pitchFamily="34" charset="0"/>
              <a:buChar char="•"/>
            </a:pPr>
            <a:r>
              <a:rPr lang="en-US" sz="2000" dirty="0"/>
              <a:t>Interest in connecting young professional communities</a:t>
            </a:r>
          </a:p>
          <a:p>
            <a:pPr marL="292608" lvl="1" indent="0">
              <a:buNone/>
            </a:pPr>
            <a:endParaRPr lang="en-US" dirty="0"/>
          </a:p>
        </p:txBody>
      </p:sp>
      <p:pic>
        <p:nvPicPr>
          <p:cNvPr id="6" name="Picture 2" descr="CODATA, The Committee on Data for Science and Technology">
            <a:hlinkClick r:id="rId2"/>
            <a:extLst>
              <a:ext uri="{FF2B5EF4-FFF2-40B4-BE49-F238E27FC236}">
                <a16:creationId xmlns:a16="http://schemas.microsoft.com/office/drawing/2014/main" id="{75EEA30F-7B51-4F2B-9460-BDFAAE2DA1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0564" y="309275"/>
            <a:ext cx="1640582" cy="64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2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027D-5C32-767D-CCDD-5373D4EAE27D}"/>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1B39CAE2-DB0C-FBCE-2046-65526E683707}"/>
              </a:ext>
            </a:extLst>
          </p:cNvPr>
          <p:cNvSpPr>
            <a:spLocks noGrp="1"/>
          </p:cNvSpPr>
          <p:nvPr>
            <p:ph sz="half" idx="1"/>
          </p:nvPr>
        </p:nvSpPr>
        <p:spPr>
          <a:xfrm>
            <a:off x="1564201" y="1947041"/>
            <a:ext cx="9063597" cy="3874756"/>
          </a:xfrm>
        </p:spPr>
        <p:txBody>
          <a:bodyPr/>
          <a:lstStyle/>
          <a:p>
            <a:pPr>
              <a:buFont typeface="Arial" panose="020B0604020202020204" pitchFamily="34" charset="0"/>
              <a:buChar char="•"/>
            </a:pPr>
            <a:r>
              <a:rPr lang="en-US" sz="3200" dirty="0"/>
              <a:t>Funding</a:t>
            </a:r>
          </a:p>
          <a:p>
            <a:pPr lvl="2">
              <a:buFont typeface="Arial" panose="020B0604020202020204" pitchFamily="34" charset="0"/>
              <a:buChar char="•"/>
            </a:pPr>
            <a:r>
              <a:rPr lang="en-US" sz="2600" dirty="0"/>
              <a:t>Dues</a:t>
            </a:r>
          </a:p>
          <a:p>
            <a:pPr lvl="2">
              <a:buFont typeface="Arial" panose="020B0604020202020204" pitchFamily="34" charset="0"/>
              <a:buChar char="•"/>
            </a:pPr>
            <a:r>
              <a:rPr lang="en-US" sz="2600" dirty="0"/>
              <a:t>Support</a:t>
            </a:r>
          </a:p>
          <a:p>
            <a:pPr lvl="2">
              <a:buFont typeface="Arial" panose="020B0604020202020204" pitchFamily="34" charset="0"/>
              <a:buChar char="•"/>
            </a:pPr>
            <a:r>
              <a:rPr lang="en-US" sz="2600" dirty="0"/>
              <a:t>Programs</a:t>
            </a:r>
          </a:p>
          <a:p>
            <a:pPr>
              <a:buFont typeface="Arial" panose="020B0604020202020204" pitchFamily="34" charset="0"/>
              <a:buChar char="•"/>
            </a:pPr>
            <a:r>
              <a:rPr lang="en-US" sz="3200" dirty="0"/>
              <a:t>Succession planning</a:t>
            </a:r>
          </a:p>
          <a:p>
            <a:pPr>
              <a:buFont typeface="Arial" panose="020B0604020202020204" pitchFamily="34" charset="0"/>
              <a:buChar char="•"/>
            </a:pPr>
            <a:r>
              <a:rPr lang="en-US" sz="3200" dirty="0"/>
              <a:t>Staff support</a:t>
            </a:r>
          </a:p>
          <a:p>
            <a:pPr>
              <a:buFont typeface="Arial" panose="020B0604020202020204" pitchFamily="34" charset="0"/>
              <a:buChar char="•"/>
            </a:pPr>
            <a:r>
              <a:rPr lang="en-US" sz="3200" dirty="0"/>
              <a:t>Coordination with other data organizations </a:t>
            </a:r>
          </a:p>
          <a:p>
            <a:pPr>
              <a:buFont typeface="Arial" panose="020B0604020202020204" pitchFamily="34" charset="0"/>
              <a:buChar char="•"/>
            </a:pPr>
            <a:endParaRPr lang="en-US" dirty="0"/>
          </a:p>
        </p:txBody>
      </p:sp>
      <p:pic>
        <p:nvPicPr>
          <p:cNvPr id="5" name="Picture 2" descr="CODATA, The Committee on Data for Science and Technology">
            <a:hlinkClick r:id="rId2"/>
            <a:extLst>
              <a:ext uri="{FF2B5EF4-FFF2-40B4-BE49-F238E27FC236}">
                <a16:creationId xmlns:a16="http://schemas.microsoft.com/office/drawing/2014/main" id="{4346D574-EB62-ECB8-50A3-18D754ED93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3036" y="365911"/>
            <a:ext cx="1649582" cy="6460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50F247-A166-BD93-FD9A-890D0BF757B4}"/>
              </a:ext>
            </a:extLst>
          </p:cNvPr>
          <p:cNvPicPr>
            <a:picLocks noChangeAspect="1"/>
          </p:cNvPicPr>
          <p:nvPr/>
        </p:nvPicPr>
        <p:blipFill>
          <a:blip r:embed="rId4"/>
          <a:stretch>
            <a:fillRect/>
          </a:stretch>
        </p:blipFill>
        <p:spPr>
          <a:xfrm>
            <a:off x="9152680" y="4973288"/>
            <a:ext cx="2631038" cy="848509"/>
          </a:xfrm>
          <a:prstGeom prst="rect">
            <a:avLst/>
          </a:prstGeom>
        </p:spPr>
      </p:pic>
    </p:spTree>
    <p:extLst>
      <p:ext uri="{BB962C8B-B14F-4D97-AF65-F5344CB8AC3E}">
        <p14:creationId xmlns:p14="http://schemas.microsoft.com/office/powerpoint/2010/main" val="385484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697587-C7CB-46A9-AE66-63BAEECA737C}"/>
              </a:ext>
            </a:extLst>
          </p:cNvPr>
          <p:cNvSpPr>
            <a:spLocks noGrp="1"/>
          </p:cNvSpPr>
          <p:nvPr>
            <p:ph idx="1"/>
          </p:nvPr>
        </p:nvSpPr>
        <p:spPr>
          <a:xfrm>
            <a:off x="238875" y="2894881"/>
            <a:ext cx="11361813" cy="898120"/>
          </a:xfrm>
        </p:spPr>
        <p:txBody>
          <a:bodyPr>
            <a:normAutofit fontScale="92500" lnSpcReduction="10000"/>
          </a:bodyPr>
          <a:lstStyle/>
          <a:p>
            <a:pPr marL="0" indent="0" algn="ctr">
              <a:buNone/>
            </a:pPr>
            <a:r>
              <a:rPr lang="en-US" sz="6600" dirty="0"/>
              <a:t>Thank you!</a:t>
            </a:r>
          </a:p>
        </p:txBody>
      </p:sp>
      <p:pic>
        <p:nvPicPr>
          <p:cNvPr id="2" name="Picture 1">
            <a:extLst>
              <a:ext uri="{FF2B5EF4-FFF2-40B4-BE49-F238E27FC236}">
                <a16:creationId xmlns:a16="http://schemas.microsoft.com/office/drawing/2014/main" id="{2EFAFD4C-FFEE-47DF-8B2E-E9C1442AA818}"/>
              </a:ext>
            </a:extLst>
          </p:cNvPr>
          <p:cNvPicPr>
            <a:picLocks noChangeAspect="1"/>
          </p:cNvPicPr>
          <p:nvPr/>
        </p:nvPicPr>
        <p:blipFill>
          <a:blip r:embed="rId2"/>
          <a:stretch>
            <a:fillRect/>
          </a:stretch>
        </p:blipFill>
        <p:spPr>
          <a:xfrm>
            <a:off x="830613" y="286603"/>
            <a:ext cx="1442044" cy="1078033"/>
          </a:xfrm>
          <a:prstGeom prst="rect">
            <a:avLst/>
          </a:prstGeom>
        </p:spPr>
      </p:pic>
      <p:pic>
        <p:nvPicPr>
          <p:cNvPr id="3" name="Picture 2" descr="CODATA, The Committee on Data for Science and Technology">
            <a:hlinkClick r:id="rId3"/>
            <a:extLst>
              <a:ext uri="{FF2B5EF4-FFF2-40B4-BE49-F238E27FC236}">
                <a16:creationId xmlns:a16="http://schemas.microsoft.com/office/drawing/2014/main" id="{A9D1607E-D530-ADC2-2756-B9888FD5E58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91398" y="286603"/>
            <a:ext cx="1649582" cy="64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89201"/>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702</TotalTime>
  <Words>684</Words>
  <Application>Microsoft Macintosh PowerPoint</Application>
  <PresentationFormat>Widescreen</PresentationFormat>
  <Paragraphs>82</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Google Sans</vt:lpstr>
      <vt:lpstr>Aharoni</vt:lpstr>
      <vt:lpstr>Arial</vt:lpstr>
      <vt:lpstr>Arial Rounded MT Bold</vt:lpstr>
      <vt:lpstr>Calibri</vt:lpstr>
      <vt:lpstr>Calibri Light</vt:lpstr>
      <vt:lpstr>Retrospect</vt:lpstr>
      <vt:lpstr>Custom Design</vt:lpstr>
      <vt:lpstr>          Update for National Committees Forum June 20, 2023</vt:lpstr>
      <vt:lpstr>USNC in Context</vt:lpstr>
      <vt:lpstr>PowerPoint Presentation</vt:lpstr>
      <vt:lpstr>USNC/CODATA MEMBERSHIP</vt:lpstr>
      <vt:lpstr>Activities Completed</vt:lpstr>
      <vt:lpstr>Ongoing Activities for 2023</vt:lpstr>
      <vt:lpstr>New Activities for 2023-24</vt:lpstr>
      <vt:lpstr>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National Committee for CODATA TODAY  SciDataCon 2021 October 26, 2021</dc:title>
  <dc:creator>bonnie carroll</dc:creator>
  <cp:lastModifiedBy>Laura Molloy</cp:lastModifiedBy>
  <cp:revision>27</cp:revision>
  <dcterms:created xsi:type="dcterms:W3CDTF">2021-10-21T19:23:04Z</dcterms:created>
  <dcterms:modified xsi:type="dcterms:W3CDTF">2023-07-12T11:16:29Z</dcterms:modified>
</cp:coreProperties>
</file>